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33" r:id="rId2"/>
    <p:sldId id="327" r:id="rId3"/>
    <p:sldId id="332" r:id="rId4"/>
    <p:sldId id="328" r:id="rId5"/>
    <p:sldId id="335" r:id="rId6"/>
    <p:sldId id="336" r:id="rId7"/>
    <p:sldId id="337" r:id="rId8"/>
    <p:sldId id="338" r:id="rId9"/>
    <p:sldId id="315" r:id="rId10"/>
    <p:sldId id="316" r:id="rId11"/>
    <p:sldId id="318" r:id="rId12"/>
    <p:sldId id="319" r:id="rId13"/>
    <p:sldId id="309" r:id="rId14"/>
    <p:sldId id="325" r:id="rId15"/>
    <p:sldId id="334" r:id="rId16"/>
    <p:sldId id="324" r:id="rId17"/>
  </p:sldIdLst>
  <p:sldSz cx="18288000" cy="10287000"/>
  <p:notesSz cx="6858000" cy="9144000"/>
  <p:embeddedFontLst>
    <p:embeddedFont>
      <p:font typeface="Aptos Narrow" panose="020B0004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2E2B922-8F58-1136-FDD6-FABCCCEADD8D}" name="John" initials="J" userId="John" providerId="None"/>
  <p188:author id="{BB55CDA2-9831-6085-A83E-B7EE9CD936B0}" name="Anesh Maniraj Singh" initials="AMS" userId="a0a8f79c33d12ab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95C"/>
    <a:srgbClr val="E6E6E6"/>
    <a:srgbClr val="0F1C5F"/>
    <a:srgbClr val="163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5020" autoAdjust="0"/>
  </p:normalViewPr>
  <p:slideViewPr>
    <p:cSldViewPr>
      <p:cViewPr varScale="1">
        <p:scale>
          <a:sx n="55" d="100"/>
          <a:sy n="55" d="100"/>
        </p:scale>
        <p:origin x="68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2" d="100"/>
          <a:sy n="122" d="100"/>
        </p:scale>
        <p:origin x="491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FDB885-B15D-4DF2-B262-CBE16B892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5BCF9-D2E5-4182-9639-468CEC6027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6630-67C8-4542-B4D6-25770DC5C61B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42705-3E73-4221-90C7-CE3B4054C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F2FB4-E2A2-42F0-94B8-528B5CC53F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72164-F07B-4AB8-9E55-DC7CB360CC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3592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6802C-4718-4536-9742-D1443B4F1383}" type="datetimeFigureOut">
              <a:rPr lang="en-ZA" smtClean="0"/>
              <a:t>2025/07/28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A4C85-C8E6-4629-99C5-FAF67A35A917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53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9D14FB5C-F7B1-437F-88BE-1C4A7BC0C9BB}"/>
              </a:ext>
            </a:extLst>
          </p:cNvPr>
          <p:cNvGrpSpPr/>
          <p:nvPr userDrawn="1"/>
        </p:nvGrpSpPr>
        <p:grpSpPr>
          <a:xfrm>
            <a:off x="0" y="0"/>
            <a:ext cx="18288000" cy="10287000"/>
            <a:chOff x="0" y="0"/>
            <a:chExt cx="3773642" cy="1813153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88E386AC-2E70-4C82-B7B9-BBD7A13AF0C3}"/>
                </a:ext>
              </a:extLst>
            </p:cNvPr>
            <p:cNvSpPr/>
            <p:nvPr/>
          </p:nvSpPr>
          <p:spPr>
            <a:xfrm>
              <a:off x="0" y="0"/>
              <a:ext cx="3773642" cy="1813153"/>
            </a:xfrm>
            <a:custGeom>
              <a:avLst/>
              <a:gdLst/>
              <a:ahLst/>
              <a:cxnLst/>
              <a:rect l="l" t="t" r="r" b="b"/>
              <a:pathLst>
                <a:path w="3773642" h="1813153">
                  <a:moveTo>
                    <a:pt x="0" y="0"/>
                  </a:moveTo>
                  <a:lnTo>
                    <a:pt x="3773642" y="0"/>
                  </a:lnTo>
                  <a:lnTo>
                    <a:pt x="3773642" y="1813153"/>
                  </a:lnTo>
                  <a:lnTo>
                    <a:pt x="0" y="1813153"/>
                  </a:lnTo>
                  <a:close/>
                </a:path>
              </a:pathLst>
            </a:custGeom>
            <a:solidFill>
              <a:srgbClr val="0F1C5F"/>
            </a:solidFill>
          </p:spPr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24300"/>
            <a:ext cx="10129314" cy="1443485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72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513D08FF-E362-4E9B-9F1D-CF55FFB61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13746" t="-1" r="-420" b="32960"/>
          <a:stretch/>
        </p:blipFill>
        <p:spPr>
          <a:xfrm>
            <a:off x="11714336" y="-6442"/>
            <a:ext cx="6649864" cy="1028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D34C95-D362-8C40-ABC8-003D95BD71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56339"/>
            <a:ext cx="3873500" cy="145356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F106D6-BC67-4C20-E60E-6723B45C01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8191500"/>
            <a:ext cx="10129314" cy="457200"/>
          </a:xfrm>
          <a:noFill/>
          <a:ln>
            <a:solidFill>
              <a:srgbClr val="09195C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Professor Lorem </a:t>
            </a:r>
            <a:r>
              <a:rPr lang="en-US" dirty="0" err="1"/>
              <a:t>Ipsem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D12AE5-A3BB-FAA1-17C2-45563BDE7C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8724900"/>
            <a:ext cx="10129838" cy="609600"/>
          </a:xfrm>
          <a:ln>
            <a:solidFill>
              <a:srgbClr val="09195C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 of Department – Lorem Ipsum</a:t>
            </a:r>
            <a:endParaRPr lang="en-Z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:a16="http://schemas.microsoft.com/office/drawing/2014/main" id="{524497F9-9744-4B63-9864-ED04B91CF868}"/>
              </a:ext>
            </a:extLst>
          </p:cNvPr>
          <p:cNvSpPr txBox="1"/>
          <p:nvPr userDrawn="1"/>
        </p:nvSpPr>
        <p:spPr>
          <a:xfrm>
            <a:off x="1028700" y="9267825"/>
            <a:ext cx="8420615" cy="44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2999" dirty="0">
                <a:solidFill>
                  <a:schemeClr val="bg1"/>
                </a:solidFill>
                <a:latin typeface="+mj-lt"/>
              </a:rPr>
              <a:t>University of the Western Cape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44EC31-8AFE-4349-A7F0-5B9921149686}"/>
              </a:ext>
            </a:extLst>
          </p:cNvPr>
          <p:cNvSpPr/>
          <p:nvPr userDrawn="1"/>
        </p:nvSpPr>
        <p:spPr>
          <a:xfrm>
            <a:off x="0" y="-114300"/>
            <a:ext cx="18288000" cy="4303165"/>
          </a:xfrm>
          <a:prstGeom prst="rect">
            <a:avLst/>
          </a:prstGeom>
          <a:solidFill>
            <a:srgbClr val="0F1C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picture containing indoor, sitting, table, holding&#10;&#10;Description automatically generated">
            <a:extLst>
              <a:ext uri="{FF2B5EF4-FFF2-40B4-BE49-F238E27FC236}">
                <a16:creationId xmlns:a16="http://schemas.microsoft.com/office/drawing/2014/main" id="{65D0C2A5-AE44-4967-BED9-9AD150253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" b="17586"/>
          <a:stretch/>
        </p:blipFill>
        <p:spPr>
          <a:xfrm>
            <a:off x="0" y="1943100"/>
            <a:ext cx="18288000" cy="8343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0318E-84BD-4F94-AE4D-46519E95D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7221200" cy="1143000"/>
          </a:xfrm>
        </p:spPr>
        <p:txBody>
          <a:bodyPr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035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91D72BB6-4891-4AD7-83E9-433E105AB664}"/>
              </a:ext>
            </a:extLst>
          </p:cNvPr>
          <p:cNvSpPr/>
          <p:nvPr userDrawn="1"/>
        </p:nvSpPr>
        <p:spPr>
          <a:xfrm>
            <a:off x="0" y="-38100"/>
            <a:ext cx="18288000" cy="1876563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F240A5-59A2-437B-BB04-B8C2798D319E}"/>
              </a:ext>
            </a:extLst>
          </p:cNvPr>
          <p:cNvSpPr/>
          <p:nvPr userDrawn="1"/>
        </p:nvSpPr>
        <p:spPr>
          <a:xfrm>
            <a:off x="0" y="1943100"/>
            <a:ext cx="18288000" cy="8343900"/>
          </a:xfrm>
          <a:prstGeom prst="rect">
            <a:avLst/>
          </a:prstGeom>
          <a:solidFill>
            <a:srgbClr val="0F1C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578A9C-06E2-4D5A-BB13-6324D8EDD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771900"/>
            <a:ext cx="13411200" cy="1143000"/>
          </a:xfrm>
        </p:spPr>
        <p:txBody>
          <a:bodyPr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64F49E-B977-4D46-A0E4-66E39E13C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515100"/>
            <a:ext cx="17373600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85245-ECC7-1CD5-7C60-152C1FE4F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686" y="300629"/>
            <a:ext cx="3361612" cy="12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6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2247900"/>
            <a:ext cx="15506700" cy="7620001"/>
          </a:xfrm>
        </p:spPr>
        <p:txBody>
          <a:bodyPr/>
          <a:lstStyle>
            <a:lvl1pPr marL="342900" indent="-3429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4623346-60F0-4726-9817-828068BEF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rot="5400000">
            <a:off x="16733280" y="8732280"/>
            <a:ext cx="526020" cy="52602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2BB451C-698B-4AFD-80EE-CF060E98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342900"/>
            <a:ext cx="13335000" cy="1143000"/>
          </a:xfrm>
        </p:spPr>
        <p:txBody>
          <a:bodyPr>
            <a:no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64B48BBC-E119-4A04-A287-1E796C4A81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rot="5400000">
            <a:off x="16733280" y="9113280"/>
            <a:ext cx="526020" cy="5260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plit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62A0DA-88FF-45D5-8C41-C8AE4821C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8200" y="3771901"/>
            <a:ext cx="8077200" cy="609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CF2F9F3B-C0B3-4DB9-BBCF-535FC6038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2171700"/>
            <a:ext cx="8077200" cy="1143000"/>
          </a:xfrm>
        </p:spPr>
        <p:txBody>
          <a:bodyPr>
            <a:noAutofit/>
          </a:bodyPr>
          <a:lstStyle>
            <a:lvl1pPr algn="l">
              <a:defRPr sz="8000" b="1"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1472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E9EA509E-FD7D-47A0-8658-2EE0DEA1B9EE}"/>
              </a:ext>
            </a:extLst>
          </p:cNvPr>
          <p:cNvSpPr txBox="1"/>
          <p:nvPr userDrawn="1"/>
        </p:nvSpPr>
        <p:spPr>
          <a:xfrm>
            <a:off x="11734800" y="4000500"/>
            <a:ext cx="48768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b="1" dirty="0">
                <a:solidFill>
                  <a:srgbClr val="000000"/>
                </a:solidFill>
                <a:latin typeface="+mj-lt"/>
              </a:rPr>
              <a:t>Thank You.</a:t>
            </a:r>
          </a:p>
          <a:p>
            <a:pPr>
              <a:lnSpc>
                <a:spcPts val="9600"/>
              </a:lnSpc>
            </a:pPr>
            <a:endParaRPr lang="en-US" sz="8000" b="1" dirty="0">
              <a:solidFill>
                <a:srgbClr val="000000"/>
              </a:solidFill>
              <a:latin typeface="+mj-lt"/>
            </a:endParaRPr>
          </a:p>
          <a:p>
            <a:pPr>
              <a:lnSpc>
                <a:spcPts val="9600"/>
              </a:lnSpc>
            </a:pPr>
            <a:r>
              <a:rPr lang="en-US" sz="8000" b="1" dirty="0">
                <a:solidFill>
                  <a:srgbClr val="000000"/>
                </a:solidFill>
                <a:latin typeface="+mj-lt"/>
              </a:rPr>
              <a:t>Questions?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D101CE9D-B2FD-4356-A157-094CC05A8A49}"/>
              </a:ext>
            </a:extLst>
          </p:cNvPr>
          <p:cNvSpPr/>
          <p:nvPr userDrawn="1"/>
        </p:nvSpPr>
        <p:spPr>
          <a:xfrm rot="10800000">
            <a:off x="-5316" y="-3"/>
            <a:ext cx="9704630" cy="10553702"/>
          </a:xfrm>
          <a:prstGeom prst="rect">
            <a:avLst/>
          </a:prstGeom>
          <a:solidFill>
            <a:srgbClr val="09195C"/>
          </a:solidFill>
        </p:spPr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71DB26-8722-4204-95AB-CD142193CC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00"/>
          <a:stretch/>
        </p:blipFill>
        <p:spPr>
          <a:xfrm>
            <a:off x="1676400" y="4426566"/>
            <a:ext cx="6172200" cy="28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8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065339"/>
            <a:ext cx="17068800" cy="7802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0CB4EFFF-B9CD-4D9F-BF6A-BBD4A8817DB6}"/>
              </a:ext>
            </a:extLst>
          </p:cNvPr>
          <p:cNvSpPr/>
          <p:nvPr userDrawn="1"/>
        </p:nvSpPr>
        <p:spPr>
          <a:xfrm>
            <a:off x="0" y="0"/>
            <a:ext cx="18288000" cy="1790700"/>
          </a:xfrm>
          <a:prstGeom prst="rect">
            <a:avLst/>
          </a:prstGeom>
          <a:solidFill>
            <a:srgbClr val="09195C"/>
          </a:solid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D80C21-E8FB-40BC-AD4B-8EEBBCF011C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686" y="300629"/>
            <a:ext cx="3361612" cy="12614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55" r:id="rId5"/>
    <p:sldLayoutId id="2147483663" r:id="rId6"/>
    <p:sldLayoutId id="21474836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203/rs.3.rs-863296/v1" TargetMode="External"/><Relationship Id="rId2" Type="http://schemas.openxmlformats.org/officeDocument/2006/relationships/hyperlink" Target="https://doi.org/10.1007/s10661-022-10516-8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016/j.ecoser.2024.10167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A3F969-B8A2-7115-583C-F0C6F5C8A2C1}"/>
              </a:ext>
            </a:extLst>
          </p:cNvPr>
          <p:cNvSpPr txBox="1"/>
          <p:nvPr/>
        </p:nvSpPr>
        <p:spPr>
          <a:xfrm>
            <a:off x="3162300" y="2434451"/>
            <a:ext cx="1150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/>
              <a:t>Determining Optimal NDWI and MNDWI Thresholds for Mapping Wetland Ecosystems Within the Cape Lowland Freshwater Wetlands using Remote Sensing and Cloud-Based Analysis</a:t>
            </a:r>
          </a:p>
          <a:p>
            <a:endParaRPr lang="en-ZA" sz="3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C1408-E210-664C-D3BC-2259E27A4B92}"/>
              </a:ext>
            </a:extLst>
          </p:cNvPr>
          <p:cNvSpPr txBox="1"/>
          <p:nvPr/>
        </p:nvSpPr>
        <p:spPr>
          <a:xfrm>
            <a:off x="5524500" y="5296773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Odirile Mamba (3925922)</a:t>
            </a:r>
            <a:endParaRPr lang="en-ZA" sz="320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0E45B19-2F51-81AA-0367-DBA458C1F64D}"/>
              </a:ext>
            </a:extLst>
          </p:cNvPr>
          <p:cNvSpPr txBox="1">
            <a:spLocks/>
          </p:cNvSpPr>
          <p:nvPr/>
        </p:nvSpPr>
        <p:spPr>
          <a:xfrm>
            <a:off x="3850481" y="7625301"/>
            <a:ext cx="10129838" cy="15290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ZA" sz="3200" dirty="0"/>
              <a:t>Institute for Water Studies, Department of Earth Science, University of the Western Cape</a:t>
            </a:r>
          </a:p>
        </p:txBody>
      </p:sp>
      <p:pic>
        <p:nvPicPr>
          <p:cNvPr id="10" name="Picture 9" descr="A person standing in front of a bush&#10;&#10;AI-generated content may be incorrect.">
            <a:extLst>
              <a:ext uri="{FF2B5EF4-FFF2-40B4-BE49-F238E27FC236}">
                <a16:creationId xmlns:a16="http://schemas.microsoft.com/office/drawing/2014/main" id="{50B588AE-FFB9-C90B-7672-9F195003F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011400" y="842159"/>
            <a:ext cx="3657600" cy="2438400"/>
          </a:xfrm>
          <a:prstGeom prst="rect">
            <a:avLst/>
          </a:prstGeom>
          <a:ln w="12700">
            <a:solidFill>
              <a:schemeClr val="bg2">
                <a:lumMod val="75000"/>
              </a:schemeClr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A0F9B0-915B-1BDC-DDAD-2D89AA046269}"/>
              </a:ext>
            </a:extLst>
          </p:cNvPr>
          <p:cNvSpPr txBox="1"/>
          <p:nvPr/>
        </p:nvSpPr>
        <p:spPr>
          <a:xfrm>
            <a:off x="0" y="9182100"/>
            <a:ext cx="18288000" cy="1104900"/>
          </a:xfrm>
          <a:prstGeom prst="rect">
            <a:avLst/>
          </a:prstGeom>
          <a:solidFill>
            <a:srgbClr val="09195C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12" name="Picture 11" descr="A logo for a university of the western cape&#10;&#10;AI-generated content may be incorrect.">
            <a:extLst>
              <a:ext uri="{FF2B5EF4-FFF2-40B4-BE49-F238E27FC236}">
                <a16:creationId xmlns:a16="http://schemas.microsoft.com/office/drawing/2014/main" id="{BF7904E9-71D4-74B4-5CF6-D1DF9419A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255000"/>
            <a:ext cx="1854200" cy="1854200"/>
          </a:xfrm>
          <a:prstGeom prst="rect">
            <a:avLst/>
          </a:prstGeom>
        </p:spPr>
      </p:pic>
      <p:pic>
        <p:nvPicPr>
          <p:cNvPr id="14" name="Picture 13" descr="A logo of a company&#10;&#10;AI-generated content may be incorrect.">
            <a:extLst>
              <a:ext uri="{FF2B5EF4-FFF2-40B4-BE49-F238E27FC236}">
                <a16:creationId xmlns:a16="http://schemas.microsoft.com/office/drawing/2014/main" id="{F65AAE0A-735D-DE04-7216-005D65A41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273" y="8251536"/>
            <a:ext cx="1854200" cy="1854200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F184E6-8E99-3BBE-FFB7-95E8C599E51E}"/>
              </a:ext>
            </a:extLst>
          </p:cNvPr>
          <p:cNvSpPr txBox="1"/>
          <p:nvPr/>
        </p:nvSpPr>
        <p:spPr>
          <a:xfrm>
            <a:off x="5181600" y="6226424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Supervisor: Prof. Timothy Dube</a:t>
            </a:r>
          </a:p>
          <a:p>
            <a:pPr algn="ctr"/>
            <a:r>
              <a:rPr lang="en-US" sz="3200" dirty="0"/>
              <a:t>Co-Supervisor: Dr Siyamthanda Gxokwe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241622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Results and Discussion</a:t>
            </a:r>
            <a:endParaRPr lang="en-ZA" sz="4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9A6AF8D-70A1-E58C-03D6-2B738E0DE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582662"/>
              </p:ext>
            </p:extLst>
          </p:nvPr>
        </p:nvGraphicFramePr>
        <p:xfrm>
          <a:off x="432954" y="4016616"/>
          <a:ext cx="8839201" cy="5927484"/>
        </p:xfrm>
        <a:graphic>
          <a:graphicData uri="http://schemas.openxmlformats.org/drawingml/2006/table">
            <a:tbl>
              <a:tblPr firstRow="1" firstCol="1" bandRow="1"/>
              <a:tblGrid>
                <a:gridCol w="3057167">
                  <a:extLst>
                    <a:ext uri="{9D8B030D-6E8A-4147-A177-3AD203B41FA5}">
                      <a16:colId xmlns:a16="http://schemas.microsoft.com/office/drawing/2014/main" val="629702768"/>
                    </a:ext>
                  </a:extLst>
                </a:gridCol>
                <a:gridCol w="3057167">
                  <a:extLst>
                    <a:ext uri="{9D8B030D-6E8A-4147-A177-3AD203B41FA5}">
                      <a16:colId xmlns:a16="http://schemas.microsoft.com/office/drawing/2014/main" val="3386472"/>
                    </a:ext>
                  </a:extLst>
                </a:gridCol>
                <a:gridCol w="2724867">
                  <a:extLst>
                    <a:ext uri="{9D8B030D-6E8A-4147-A177-3AD203B41FA5}">
                      <a16:colId xmlns:a16="http://schemas.microsoft.com/office/drawing/2014/main" val="248910854"/>
                    </a:ext>
                  </a:extLst>
                </a:gridCol>
              </a:tblGrid>
              <a:tr h="760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Metric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MNDWI at -0.3 Threshold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NDWI at -0.4 Threshold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396684"/>
                  </a:ext>
                </a:extLst>
              </a:tr>
              <a:tr h="56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Accuracy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206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67444"/>
                  </a:ext>
                </a:extLst>
              </a:tr>
              <a:tr h="56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F1- Score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635575"/>
                  </a:ext>
                </a:extLst>
              </a:tr>
              <a:tr h="56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MCC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184737"/>
                  </a:ext>
                </a:extLst>
              </a:tr>
              <a:tr h="56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Precision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857673"/>
                  </a:ext>
                </a:extLst>
              </a:tr>
              <a:tr h="56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Recall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17575"/>
                  </a:ext>
                </a:extLst>
              </a:tr>
              <a:tr h="56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True Positives (TP)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425915"/>
                  </a:ext>
                </a:extLst>
              </a:tr>
              <a:tr h="56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True Negatives (TN)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904068"/>
                  </a:ext>
                </a:extLst>
              </a:tr>
              <a:tr h="568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False Positives (FP)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610287"/>
                  </a:ext>
                </a:extLst>
              </a:tr>
              <a:tr h="558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False Negatives (FN)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7252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5756C6E-3D9C-C132-8796-4BC2425B2197}"/>
              </a:ext>
            </a:extLst>
          </p:cNvPr>
          <p:cNvSpPr txBox="1"/>
          <p:nvPr/>
        </p:nvSpPr>
        <p:spPr>
          <a:xfrm>
            <a:off x="356754" y="2995675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Table 5: Shows the best F1 - score results for the NDWI and MNDWI performance during wet season.</a:t>
            </a:r>
            <a:endParaRPr lang="en-ZA" sz="2800" b="1" i="1" dirty="0"/>
          </a:p>
          <a:p>
            <a:endParaRPr lang="en-ZA" sz="2400" dirty="0"/>
          </a:p>
        </p:txBody>
      </p:sp>
      <p:pic>
        <p:nvPicPr>
          <p:cNvPr id="11" name="Picture 10" descr="A blue and red graph&#10;&#10;AI-generated content may be incorrect.">
            <a:extLst>
              <a:ext uri="{FF2B5EF4-FFF2-40B4-BE49-F238E27FC236}">
                <a16:creationId xmlns:a16="http://schemas.microsoft.com/office/drawing/2014/main" id="{B7066916-AF4A-75CD-9EC0-C3A745E1E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"/>
          <a:stretch>
            <a:fillRect/>
          </a:stretch>
        </p:blipFill>
        <p:spPr>
          <a:xfrm>
            <a:off x="9514114" y="3060330"/>
            <a:ext cx="7818899" cy="6287580"/>
          </a:xfrm>
          <a:prstGeom prst="rect">
            <a:avLst/>
          </a:prstGeom>
          <a:ln>
            <a:solidFill>
              <a:srgbClr val="09195C"/>
            </a:solidFill>
          </a:ln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AEE5DCA0-0CCA-C72B-2735-F2761BACE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4114" y="9347910"/>
            <a:ext cx="6705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Figure 6: Correlation Matrix plot of the performance Metrics – wet season.</a:t>
            </a:r>
            <a:endParaRPr lang="en-ZA" i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9B60C6-DC2E-DE01-7D5C-B12834405A9C}"/>
              </a:ext>
            </a:extLst>
          </p:cNvPr>
          <p:cNvSpPr txBox="1">
            <a:spLocks/>
          </p:cNvSpPr>
          <p:nvPr/>
        </p:nvSpPr>
        <p:spPr>
          <a:xfrm>
            <a:off x="609600" y="2095500"/>
            <a:ext cx="155067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300" b="1" dirty="0"/>
              <a:t>4. Best F1 score and correlation matrix – wet season</a:t>
            </a:r>
            <a:r>
              <a:rPr lang="en-ZA" sz="6500" b="1" kern="1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ZA" b="1" kern="1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F1 score and correlation matrix – wet season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166053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1" y="2066632"/>
            <a:ext cx="6781800" cy="711546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25th percentile of NDWI values (NDWI_p25) gave the best classification results in both seasons.</a:t>
            </a:r>
            <a:endParaRPr lang="en-ZA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Z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NDWI consistently outperforms MNDWI in both seasons.</a:t>
            </a:r>
          </a:p>
          <a:p>
            <a:r>
              <a:rPr lang="en-Z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There is a threshold shift from -0.4 (wet season) and -0.3 (dry season) (Table 6).</a:t>
            </a:r>
          </a:p>
          <a:p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Both seasons showed good balance between precision and recall; dry season slightly better</a:t>
            </a:r>
            <a:r>
              <a:rPr lang="en-Z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Good overall classification performance, with slightly higher quality during the dry season.</a:t>
            </a:r>
          </a:p>
          <a:p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Very high precision: most areas classified as wetlands were truly wetlands, especially in dry season.</a:t>
            </a:r>
            <a:endParaRPr lang="en-ZA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dirty="0"/>
              <a:t>72% of actual wetland areas were correctly detected in both seasons.</a:t>
            </a:r>
            <a:endParaRPr lang="en-ZA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0" y="0"/>
            <a:ext cx="14173200" cy="1767172"/>
          </a:xfrm>
        </p:spPr>
        <p:txBody>
          <a:bodyPr/>
          <a:lstStyle/>
          <a:p>
            <a:r>
              <a:rPr lang="en-US" sz="4400" dirty="0"/>
              <a:t>NDWI performance summary across seasons (dry versus wet)</a:t>
            </a:r>
            <a:endParaRPr lang="en-ZA" sz="4400" dirty="0"/>
          </a:p>
        </p:txBody>
      </p:sp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78DDBB77-E679-B9EA-8ADA-B70850D22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7"/>
          <a:stretch>
            <a:fillRect/>
          </a:stretch>
        </p:blipFill>
        <p:spPr>
          <a:xfrm>
            <a:off x="7857308" y="3861448"/>
            <a:ext cx="10430692" cy="34571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CD67A1-5C80-9FEE-7688-337CFB7493C7}"/>
              </a:ext>
            </a:extLst>
          </p:cNvPr>
          <p:cNvSpPr txBox="1"/>
          <p:nvPr/>
        </p:nvSpPr>
        <p:spPr>
          <a:xfrm>
            <a:off x="9109364" y="333822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</a:rPr>
              <a:t>Table 6:NDWI performance (wet vs Dry season).</a:t>
            </a:r>
            <a:endParaRPr lang="en-Z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0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19600" y="0"/>
            <a:ext cx="13335000" cy="1790700"/>
          </a:xfrm>
        </p:spPr>
        <p:txBody>
          <a:bodyPr/>
          <a:lstStyle/>
          <a:p>
            <a:r>
              <a:rPr lang="en-US" sz="4400" dirty="0"/>
              <a:t>Threshold Sensitivity Analysis - wet and dry season</a:t>
            </a:r>
            <a:endParaRPr lang="en-ZA" sz="44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26B0965-AD31-8699-4648-86DB4FBCA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780" r="11475"/>
          <a:stretch>
            <a:fillRect/>
          </a:stretch>
        </p:blipFill>
        <p:spPr>
          <a:xfrm>
            <a:off x="429491" y="3141843"/>
            <a:ext cx="9220200" cy="233225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690BB-08C9-65AA-21C5-2FCD5E4091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220" r="12206"/>
          <a:stretch>
            <a:fillRect/>
          </a:stretch>
        </p:blipFill>
        <p:spPr>
          <a:xfrm>
            <a:off x="228599" y="6762894"/>
            <a:ext cx="9540395" cy="26478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9BBE47-1264-937B-C4FE-9EAF87C7BCFC}"/>
              </a:ext>
            </a:extLst>
          </p:cNvPr>
          <p:cNvSpPr txBox="1"/>
          <p:nvPr/>
        </p:nvSpPr>
        <p:spPr>
          <a:xfrm>
            <a:off x="533400" y="1989218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Table 7: showing the threshold sensitivity of the NDWI and MNDWI for dry season.</a:t>
            </a:r>
            <a:endParaRPr lang="en-ZA" sz="28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17FE5-44AA-6A22-E309-540E5C95D0F8}"/>
              </a:ext>
            </a:extLst>
          </p:cNvPr>
          <p:cNvSpPr txBox="1"/>
          <p:nvPr/>
        </p:nvSpPr>
        <p:spPr>
          <a:xfrm>
            <a:off x="484909" y="5641442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/>
              <a:t>Table 8: showing the threshold sensitivity of the NDWI and MNDWI for wet season.</a:t>
            </a:r>
            <a:endParaRPr lang="en-ZA" sz="2800" b="1" i="1" dirty="0"/>
          </a:p>
        </p:txBody>
      </p:sp>
    </p:spTree>
    <p:extLst>
      <p:ext uri="{BB962C8B-B14F-4D97-AF65-F5344CB8AC3E}">
        <p14:creationId xmlns:p14="http://schemas.microsoft.com/office/powerpoint/2010/main" val="1802739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66F815-DC38-415E-9761-D3AD07066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Wetland Area and Comparison of NDWI and MNDWI</a:t>
            </a:r>
            <a:endParaRPr lang="en-ZA" sz="4400" i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DA12EC1-B604-7AA0-2CA0-629CEAC16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968486"/>
              </p:ext>
            </p:extLst>
          </p:nvPr>
        </p:nvGraphicFramePr>
        <p:xfrm>
          <a:off x="228600" y="2939979"/>
          <a:ext cx="7950200" cy="2914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3119">
                  <a:extLst>
                    <a:ext uri="{9D8B030D-6E8A-4147-A177-3AD203B41FA5}">
                      <a16:colId xmlns:a16="http://schemas.microsoft.com/office/drawing/2014/main" val="215206941"/>
                    </a:ext>
                  </a:extLst>
                </a:gridCol>
                <a:gridCol w="1223108">
                  <a:extLst>
                    <a:ext uri="{9D8B030D-6E8A-4147-A177-3AD203B41FA5}">
                      <a16:colId xmlns:a16="http://schemas.microsoft.com/office/drawing/2014/main" val="2013449524"/>
                    </a:ext>
                  </a:extLst>
                </a:gridCol>
                <a:gridCol w="1869278">
                  <a:extLst>
                    <a:ext uri="{9D8B030D-6E8A-4147-A177-3AD203B41FA5}">
                      <a16:colId xmlns:a16="http://schemas.microsoft.com/office/drawing/2014/main" val="4137273126"/>
                    </a:ext>
                  </a:extLst>
                </a:gridCol>
                <a:gridCol w="1280801">
                  <a:extLst>
                    <a:ext uri="{9D8B030D-6E8A-4147-A177-3AD203B41FA5}">
                      <a16:colId xmlns:a16="http://schemas.microsoft.com/office/drawing/2014/main" val="1272882763"/>
                    </a:ext>
                  </a:extLst>
                </a:gridCol>
                <a:gridCol w="1903894">
                  <a:extLst>
                    <a:ext uri="{9D8B030D-6E8A-4147-A177-3AD203B41FA5}">
                      <a16:colId xmlns:a16="http://schemas.microsoft.com/office/drawing/2014/main" val="3127854492"/>
                    </a:ext>
                  </a:extLst>
                </a:gridCol>
              </a:tblGrid>
              <a:tr h="6466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800" b="1" u="none" strike="noStrike" dirty="0">
                          <a:effectLst/>
                        </a:rPr>
                        <a:t>NDWI threshold of −0.3 (Dry season)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ZA" sz="1800" b="1" u="none" strike="noStrike">
                          <a:effectLst/>
                        </a:rPr>
                        <a:t>NDWI threshold of −0.4 (Wet season)</a:t>
                      </a:r>
                      <a:endParaRPr lang="en-ZA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433518"/>
                  </a:ext>
                </a:extLst>
              </a:tr>
              <a:tr h="6466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Category</a:t>
                      </a:r>
                      <a:endParaRPr lang="en-ZA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>
                          <a:effectLst/>
                        </a:rPr>
                        <a:t>Area (km2)</a:t>
                      </a:r>
                      <a:endParaRPr lang="en-ZA" sz="18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Wetland Area Coverage (%)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Area (km2)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</a:rPr>
                        <a:t>Wetland Area Coverage (%)</a:t>
                      </a:r>
                      <a:endParaRPr lang="en-ZA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8450063"/>
                  </a:ext>
                </a:extLst>
              </a:tr>
              <a:tr h="32777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Wetland area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3.342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29.8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3.312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29.5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30024159"/>
                  </a:ext>
                </a:extLst>
              </a:tr>
              <a:tr h="6466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Non-wetland area 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7.871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70.2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7.901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70.5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58998492"/>
                  </a:ext>
                </a:extLst>
              </a:tr>
              <a:tr h="6466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Total wetland area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11.213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100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11.213</a:t>
                      </a:r>
                      <a:endParaRPr lang="en-ZA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100</a:t>
                      </a:r>
                      <a:endParaRPr lang="en-ZA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0979256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162EFFF3-FAD9-8C61-8875-496BE4E40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50748"/>
            <a:ext cx="1082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/>
              <a:t>Table 9: Total Wetland area of Cape Lowland wetlands using Optimal NDWI thresholds for wet and dry season.</a:t>
            </a:r>
            <a:endParaRPr kumimoji="0" lang="en-ZA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B432897-B8B8-2CF4-920C-A248F43B2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63402"/>
              </p:ext>
            </p:extLst>
          </p:nvPr>
        </p:nvGraphicFramePr>
        <p:xfrm>
          <a:off x="228600" y="7164626"/>
          <a:ext cx="7950200" cy="2474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8794">
                  <a:extLst>
                    <a:ext uri="{9D8B030D-6E8A-4147-A177-3AD203B41FA5}">
                      <a16:colId xmlns:a16="http://schemas.microsoft.com/office/drawing/2014/main" val="1694468569"/>
                    </a:ext>
                  </a:extLst>
                </a:gridCol>
                <a:gridCol w="2700917">
                  <a:extLst>
                    <a:ext uri="{9D8B030D-6E8A-4147-A177-3AD203B41FA5}">
                      <a16:colId xmlns:a16="http://schemas.microsoft.com/office/drawing/2014/main" val="2375309096"/>
                    </a:ext>
                  </a:extLst>
                </a:gridCol>
                <a:gridCol w="2450489">
                  <a:extLst>
                    <a:ext uri="{9D8B030D-6E8A-4147-A177-3AD203B41FA5}">
                      <a16:colId xmlns:a16="http://schemas.microsoft.com/office/drawing/2014/main" val="846926909"/>
                    </a:ext>
                  </a:extLst>
                </a:gridCol>
              </a:tblGrid>
              <a:tr h="709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Category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Area (km2)</a:t>
                      </a:r>
                      <a:endParaRPr lang="en-ZA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Wetland Area Coverage (%)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708336"/>
                  </a:ext>
                </a:extLst>
              </a:tr>
              <a:tr h="709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Wetland area (NDWI &gt; 0.4)</a:t>
                      </a:r>
                      <a:endParaRPr lang="en-ZA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3.048</a:t>
                      </a:r>
                      <a:endParaRPr lang="en-ZA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27.2</a:t>
                      </a:r>
                      <a:endParaRPr lang="en-ZA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4578525"/>
                  </a:ext>
                </a:extLst>
              </a:tr>
              <a:tr h="7097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Non-wetland area (NDWI </a:t>
                      </a:r>
                      <a:r>
                        <a:rPr lang="en-ZA" sz="1800" kern="100" dirty="0">
                          <a:effectLst/>
                        </a:rPr>
                        <a:t>≤</a:t>
                      </a:r>
                      <a:r>
                        <a:rPr lang="en-US" sz="1800" kern="100" dirty="0">
                          <a:effectLst/>
                        </a:rPr>
                        <a:t> -0.4)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8.165</a:t>
                      </a:r>
                      <a:endParaRPr lang="en-ZA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72.8</a:t>
                      </a:r>
                      <a:endParaRPr lang="en-ZA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3309316"/>
                  </a:ext>
                </a:extLst>
              </a:tr>
              <a:tr h="345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Total wetland area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>
                          <a:effectLst/>
                        </a:rPr>
                        <a:t>11.213</a:t>
                      </a:r>
                      <a:endParaRPr lang="en-ZA" sz="1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kern="100" dirty="0">
                          <a:effectLst/>
                        </a:rPr>
                        <a:t>100</a:t>
                      </a:r>
                      <a:endParaRPr lang="en-ZA" sz="18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430485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83B842BA-17A2-D5CB-51D4-4A3C715E5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605790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i="1" dirty="0"/>
              <a:t>Table 10: Wet season wetland classification using an NDWI threshold of −0.3.</a:t>
            </a:r>
            <a:endParaRPr kumimoji="0" lang="en-ZA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screenshot of a graph&#10;&#10;AI-generated content may be incorrect.">
            <a:extLst>
              <a:ext uri="{FF2B5EF4-FFF2-40B4-BE49-F238E27FC236}">
                <a16:creationId xmlns:a16="http://schemas.microsoft.com/office/drawing/2014/main" id="{522A26D5-2190-7F8C-1EEE-A3F3D1051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602621"/>
            <a:ext cx="8382726" cy="4572396"/>
          </a:xfrm>
          <a:prstGeom prst="rect">
            <a:avLst/>
          </a:prstGeom>
          <a:ln>
            <a:solidFill>
              <a:srgbClr val="09195C"/>
            </a:solidFill>
          </a:ln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F4A442BD-68CF-DC7E-42B7-0F25C6305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8636" y="7327370"/>
            <a:ext cx="880456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Figure 7: Zoomed-in comparison of NDWI, MNDWI, and threshold-based wetland classification during the wet season. Despite low spectral index values due to vegetation cover and shallow water, the NDWI_p25 threshold of –0.4 effectively delineates wetland areas, demonstrating the utility of percentile-based thresholding for wetland detection in complex seasonal conditions.</a:t>
            </a:r>
            <a:endParaRPr lang="en-ZA" i="1" dirty="0"/>
          </a:p>
        </p:txBody>
      </p:sp>
    </p:spTree>
    <p:extLst>
      <p:ext uri="{BB962C8B-B14F-4D97-AF65-F5344CB8AC3E}">
        <p14:creationId xmlns:p14="http://schemas.microsoft.com/office/powerpoint/2010/main" val="191575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7B8EC33-9B5A-D77E-2E02-5EFCFE0086E6}"/>
              </a:ext>
            </a:extLst>
          </p:cNvPr>
          <p:cNvSpPr txBox="1">
            <a:spLocks/>
          </p:cNvSpPr>
          <p:nvPr/>
        </p:nvSpPr>
        <p:spPr>
          <a:xfrm>
            <a:off x="4648200" y="342900"/>
            <a:ext cx="13335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Conclusion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47286-E4F7-4557-6AFC-2873DEC8D5A3}"/>
              </a:ext>
            </a:extLst>
          </p:cNvPr>
          <p:cNvSpPr txBox="1"/>
          <p:nvPr/>
        </p:nvSpPr>
        <p:spPr>
          <a:xfrm>
            <a:off x="533400" y="3695700"/>
            <a:ext cx="17297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1. NDWI Outperforms MNDWI in Both Seasons.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NDWI consistently achieved higher classification performance metrics than MNDWI in both dry and wet seasons showing that NDWI is more </a:t>
            </a:r>
            <a:r>
              <a:rPr lang="en-US" sz="2400" b="1" dirty="0"/>
              <a:t>sensitive and adaptable</a:t>
            </a:r>
            <a:r>
              <a:rPr lang="en-US" sz="2400" dirty="0"/>
              <a:t> across seasonal variations in detecting wetland features.</a:t>
            </a:r>
          </a:p>
          <a:p>
            <a:r>
              <a:rPr lang="en-US" sz="2400" b="1" dirty="0"/>
              <a:t>2. Low Seasonal Variation in Wetland Area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Despite expectations, there was </a:t>
            </a:r>
            <a:r>
              <a:rPr lang="en-US" sz="2400" b="1" dirty="0"/>
              <a:t>only marginal variation</a:t>
            </a:r>
            <a:r>
              <a:rPr lang="en-US" sz="2400" dirty="0"/>
              <a:t> in surface water extent between dry and wet seasons.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This indicates </a:t>
            </a:r>
            <a:r>
              <a:rPr lang="en-US" sz="2400" b="1" dirty="0"/>
              <a:t>reduced hydrological responsiveness</a:t>
            </a:r>
            <a:r>
              <a:rPr lang="en-US" sz="2400" dirty="0"/>
              <a:t>, possibly due to wetland degradation or NDWI limitations.</a:t>
            </a:r>
            <a:endParaRPr lang="en-ZA" sz="2400" b="1" dirty="0"/>
          </a:p>
          <a:p>
            <a:r>
              <a:rPr lang="en-ZA" sz="2400" b="1" dirty="0"/>
              <a:t>3. </a:t>
            </a:r>
            <a:r>
              <a:rPr lang="en-US" sz="2400" b="1" dirty="0"/>
              <a:t>Ecological Degradation Likely Suppressing Wetland Response</a:t>
            </a:r>
            <a:endParaRPr lang="en-ZA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 </a:t>
            </a:r>
            <a:r>
              <a:rPr lang="en-US" sz="2400" b="1" dirty="0"/>
              <a:t>lack of wetland expansion in the wet season</a:t>
            </a:r>
            <a:r>
              <a:rPr lang="en-US" sz="2400" dirty="0"/>
              <a:t> suggests degraded hydrological function in the Cape Lowland Freshwater Wetlands.</a:t>
            </a:r>
            <a:br>
              <a:rPr lang="en-US" sz="2400" dirty="0"/>
            </a:br>
            <a:r>
              <a:rPr lang="en-US" sz="2400" dirty="0"/>
              <a:t>Factors include </a:t>
            </a:r>
            <a:r>
              <a:rPr lang="en-US" sz="2400" b="1" dirty="0"/>
              <a:t>urban encroachment, agriculture, and altered hydrology</a:t>
            </a:r>
            <a:r>
              <a:rPr lang="en-US" sz="2400" dirty="0"/>
              <a:t>, leading to </a:t>
            </a:r>
            <a:r>
              <a:rPr lang="en-US" sz="2400" b="1" dirty="0"/>
              <a:t>limited water retention</a:t>
            </a:r>
            <a:r>
              <a:rPr lang="en-US" sz="2400" dirty="0"/>
              <a:t> and seasonal variability.</a:t>
            </a:r>
            <a:endParaRPr lang="en-ZA" sz="2400" b="1" dirty="0"/>
          </a:p>
          <a:p>
            <a:r>
              <a:rPr lang="en-ZA" sz="2400" b="1" dirty="0"/>
              <a:t>4. </a:t>
            </a:r>
            <a:r>
              <a:rPr lang="en-US" sz="2400" b="1" dirty="0"/>
              <a:t>NDWI Threshold of -0.3 Shows High Transferability and Accuracy</a:t>
            </a:r>
            <a:endParaRPr lang="en-ZA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NDWI at </a:t>
            </a:r>
            <a:r>
              <a:rPr lang="en-US" sz="2400" b="1" dirty="0"/>
              <a:t>-0.3 threshold</a:t>
            </a:r>
            <a:r>
              <a:rPr lang="en-US" sz="2400" dirty="0"/>
              <a:t> demonstrated high classification accuracy (up to </a:t>
            </a:r>
            <a:r>
              <a:rPr lang="en-US" sz="2400" b="1" dirty="0"/>
              <a:t>85%</a:t>
            </a:r>
            <a:r>
              <a:rPr lang="en-US" sz="2400" dirty="0"/>
              <a:t>) and aligns with previous studies (e.g., </a:t>
            </a:r>
            <a:r>
              <a:rPr lang="en-US" sz="2400" b="1" dirty="0"/>
              <a:t>Khac Manh et al., 2020</a:t>
            </a:r>
            <a:r>
              <a:rPr lang="en-US" sz="2400" dirty="0"/>
              <a:t>), supporting its </a:t>
            </a:r>
            <a:r>
              <a:rPr lang="en-US" sz="2400" b="1" dirty="0"/>
              <a:t>reliability and transferability</a:t>
            </a:r>
            <a:r>
              <a:rPr lang="en-US" sz="2400" dirty="0"/>
              <a:t> for mapping </a:t>
            </a:r>
            <a:r>
              <a:rPr lang="en-US" sz="2400" b="1" dirty="0"/>
              <a:t>small and seasonal wetlands</a:t>
            </a:r>
            <a:r>
              <a:rPr lang="en-US" sz="2400" dirty="0"/>
              <a:t> using Sentinel-2 data.</a:t>
            </a:r>
          </a:p>
          <a:p>
            <a:r>
              <a:rPr lang="en-US" sz="2400" b="1" dirty="0"/>
              <a:t>5. Need to Integrate Remote Sensing with Ecological Context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The </a:t>
            </a:r>
            <a:r>
              <a:rPr lang="en-US" sz="2400" b="1" dirty="0"/>
              <a:t>trade-off between classification performance and ecological interpretation</a:t>
            </a:r>
            <a:r>
              <a:rPr lang="en-US" sz="2400" dirty="0"/>
              <a:t> emphasizes the need to </a:t>
            </a:r>
            <a:r>
              <a:rPr lang="en-US" sz="2400" b="1" dirty="0"/>
              <a:t>combine remote sensing outputs with field-based ecological assessments</a:t>
            </a:r>
            <a:r>
              <a:rPr lang="en-US" sz="2400" dirty="0"/>
              <a:t>, especially in fragmented and transformed wetland systems.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28917-CF5F-8FC2-5097-5C6928D2AD47}"/>
              </a:ext>
            </a:extLst>
          </p:cNvPr>
          <p:cNvSpPr txBox="1"/>
          <p:nvPr/>
        </p:nvSpPr>
        <p:spPr>
          <a:xfrm>
            <a:off x="685800" y="2019300"/>
            <a:ext cx="16992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This study aimed to determine the optimal NDWI and MNDWI thresholds for accurately mapping wetland ecosystems occurring within the Cape Lowland Freshwater Wetlands vegetation type using remote sensing and cloud-based techniques. Based on a comparative analysis of spectral indices, classification performance metrics, and mapped wetland extents across seasons, the following conclusions are drawn: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96309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E59CBF6-0FAA-EF3D-D386-8A80876469BD}"/>
              </a:ext>
            </a:extLst>
          </p:cNvPr>
          <p:cNvSpPr txBox="1">
            <a:spLocks/>
          </p:cNvSpPr>
          <p:nvPr/>
        </p:nvSpPr>
        <p:spPr>
          <a:xfrm>
            <a:off x="4114800" y="266700"/>
            <a:ext cx="13335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References</a:t>
            </a: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C5622C7-4F33-2F57-8A49-1DE142A76CAC}"/>
              </a:ext>
            </a:extLst>
          </p:cNvPr>
          <p:cNvSpPr txBox="1">
            <a:spLocks/>
          </p:cNvSpPr>
          <p:nvPr/>
        </p:nvSpPr>
        <p:spPr>
          <a:xfrm>
            <a:off x="1028700" y="2247900"/>
            <a:ext cx="7658100" cy="76200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ZA" sz="370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8A0D285-0AE8-B6B7-4119-7B63A55B09E3}"/>
              </a:ext>
            </a:extLst>
          </p:cNvPr>
          <p:cNvSpPr txBox="1">
            <a:spLocks/>
          </p:cNvSpPr>
          <p:nvPr/>
        </p:nvSpPr>
        <p:spPr>
          <a:xfrm>
            <a:off x="304800" y="2019300"/>
            <a:ext cx="17526000" cy="76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Assefa, W.W., </a:t>
            </a:r>
            <a:r>
              <a:rPr lang="en-ZA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Eneyew</a:t>
            </a:r>
            <a:r>
              <a:rPr lang="en-Z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B.G. and </a:t>
            </a:r>
            <a:r>
              <a:rPr lang="en-ZA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Wondie</a:t>
            </a:r>
            <a:r>
              <a:rPr lang="en-Z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(2022) ‘The driving forces of wetland degradation in Bure and </a:t>
            </a:r>
            <a:r>
              <a:rPr lang="en-ZA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Wonberma</a:t>
            </a:r>
            <a:r>
              <a:rPr lang="en-Z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Woredas, Upper Blue Nile basin, Ethiopia’, Environmental Monitoring and Assessment, 194(11). Available at: </a:t>
            </a:r>
            <a:r>
              <a:rPr lang="en-Z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https://doi.org/10.1007/s10661-022-10516-8</a:t>
            </a:r>
            <a:r>
              <a:rPr lang="en-Z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Z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Garba, S.I. et al. (2025) ‘Wetland fragmentation associated with large populations across Africa’, Nature Communications , 16. Available at: https://doi.org/10.1038/s41467-025-59373-2.</a:t>
            </a:r>
          </a:p>
          <a:p>
            <a:r>
              <a:rPr lang="en-Z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Thamaga, K.H., Dube, T. and Shoko, C. (2021) ‘An Assessment of Small Wetland Ecohydrological Dynamics Using Sentinel-2 MSI Derived Spectral Indices in Semi-Arid Environments of South Africa’. Available at: </a:t>
            </a:r>
            <a:r>
              <a:rPr lang="en-Z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https://doi.org/10.21203/rs.3.rs-863296/v1</a:t>
            </a:r>
            <a:r>
              <a:rPr lang="en-Z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Wood, K.A. et al. (2024) ‘A global systematic review of the cultural ecosystem services provided by wetlands’, Ecosystem Services. Elsevier B.V. Available at: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https://doi.org/10.1016/j.ecoser.2024.101673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ZA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Z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2006586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88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56133C-2071-6F82-A16D-4B10E3297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47900"/>
            <a:ext cx="8115300" cy="76200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Wetlands are useful, diverse and complex ecosystems.</a:t>
            </a:r>
          </a:p>
          <a:p>
            <a:pPr>
              <a:lnSpc>
                <a:spcPct val="90000"/>
              </a:lnSpc>
            </a:pPr>
            <a:r>
              <a:rPr lang="en-ZA" sz="3700" dirty="0"/>
              <a:t>Cover at least 5-10% of Earth Surface.</a:t>
            </a:r>
          </a:p>
          <a:p>
            <a:pPr>
              <a:lnSpc>
                <a:spcPct val="90000"/>
              </a:lnSpc>
            </a:pPr>
            <a:r>
              <a:rPr lang="en-ZA" sz="3700" dirty="0"/>
              <a:t>Provide the following ecosystem services (Figure 1): 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ZA" sz="3700" dirty="0"/>
              <a:t>Provisioning 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ZA" sz="3700" dirty="0"/>
              <a:t>Regulating 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ZA" sz="3700" dirty="0"/>
              <a:t>Supporting and 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ZA" sz="3700" dirty="0"/>
              <a:t>Cultural ecosystem services</a:t>
            </a:r>
          </a:p>
          <a:p>
            <a:pPr marL="0" indent="0">
              <a:lnSpc>
                <a:spcPct val="90000"/>
              </a:lnSpc>
              <a:buNone/>
            </a:pPr>
            <a:endParaRPr lang="en-ZA" sz="37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2F899-4A3D-F099-C43A-F8A52C29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172816"/>
            <a:ext cx="92202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900" dirty="0"/>
              <a:t>Background</a:t>
            </a:r>
            <a:r>
              <a:rPr lang="en-US" dirty="0"/>
              <a:t> </a:t>
            </a:r>
            <a:r>
              <a:rPr lang="en-US" sz="4400" dirty="0"/>
              <a:t>on Wetlands</a:t>
            </a:r>
            <a:endParaRPr lang="en-ZA" sz="4400" dirty="0"/>
          </a:p>
        </p:txBody>
      </p:sp>
      <p:pic>
        <p:nvPicPr>
          <p:cNvPr id="5" name="Picture 4" descr="A diagram of a plant with different symbols&#10;&#10;AI-generated content may be incorrect.">
            <a:extLst>
              <a:ext uri="{FF2B5EF4-FFF2-40B4-BE49-F238E27FC236}">
                <a16:creationId xmlns:a16="http://schemas.microsoft.com/office/drawing/2014/main" id="{F523260E-086D-EA24-BE10-D4CB607F9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466"/>
          <a:stretch>
            <a:fillRect/>
          </a:stretch>
        </p:blipFill>
        <p:spPr>
          <a:xfrm>
            <a:off x="10474036" y="2019300"/>
            <a:ext cx="6819900" cy="6785971"/>
          </a:xfrm>
          <a:prstGeom prst="rect">
            <a:avLst/>
          </a:prstGeom>
          <a:noFill/>
          <a:ln>
            <a:solidFill>
              <a:srgbClr val="0F1C5F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492793-AB61-6C7E-97BF-53AD5E23C193}"/>
              </a:ext>
            </a:extLst>
          </p:cNvPr>
          <p:cNvSpPr txBox="1"/>
          <p:nvPr/>
        </p:nvSpPr>
        <p:spPr>
          <a:xfrm>
            <a:off x="10363200" y="8877300"/>
            <a:ext cx="7353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Wetland Ecosystem Services. Source: Ontario Ministry of Natural Resources and Forestry. 2017. A Wetland Conservation Strategy for Ontario 2017–2030. Queen’s Printer for Ontario. Toronto, ON. 52 pp.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297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C6B656-D3D6-A5AF-9AAC-6F875F92C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95500"/>
            <a:ext cx="171069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If wetlands are beneficial to communities and the environment what is the problem?</a:t>
            </a:r>
            <a:endParaRPr lang="en-ZA" sz="36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AB52D8-36FF-BC65-F6EE-BA433086E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266700"/>
            <a:ext cx="13335000" cy="1143000"/>
          </a:xfrm>
        </p:spPr>
        <p:txBody>
          <a:bodyPr/>
          <a:lstStyle/>
          <a:p>
            <a:r>
              <a:rPr lang="en-US" sz="4400" dirty="0"/>
              <a:t>Wetland Vulnerability, Degradation and Loss</a:t>
            </a:r>
            <a:endParaRPr lang="en-ZA" sz="44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5FA6F09-5F3D-E8EE-DBF6-126F52A233F2}"/>
              </a:ext>
            </a:extLst>
          </p:cNvPr>
          <p:cNvSpPr txBox="1">
            <a:spLocks/>
          </p:cNvSpPr>
          <p:nvPr/>
        </p:nvSpPr>
        <p:spPr>
          <a:xfrm>
            <a:off x="574964" y="3080265"/>
            <a:ext cx="6934200" cy="6172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700" dirty="0"/>
              <a:t>Wetland vulnerability, degradation and loss (Figure 2).</a:t>
            </a:r>
          </a:p>
          <a:p>
            <a:pPr>
              <a:lnSpc>
                <a:spcPct val="90000"/>
              </a:lnSpc>
            </a:pPr>
            <a:r>
              <a:rPr lang="en-US" sz="3700" dirty="0"/>
              <a:t>Evidence of Global wetland loss: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700" dirty="0"/>
              <a:t>Over 60-80% inland wetlands have been lost 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700" dirty="0"/>
              <a:t>Wetland loss intensified in 21</a:t>
            </a:r>
            <a:r>
              <a:rPr lang="en-US" sz="3700" baseline="30000" dirty="0"/>
              <a:t>st</a:t>
            </a:r>
            <a:r>
              <a:rPr lang="en-US" sz="3700" dirty="0"/>
              <a:t> century.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US" sz="3700" dirty="0"/>
              <a:t>In Africa: </a:t>
            </a:r>
          </a:p>
          <a:p>
            <a:pPr>
              <a:lnSpc>
                <a:spcPct val="90000"/>
              </a:lnSpc>
            </a:pPr>
            <a:r>
              <a:rPr lang="en-US" sz="3700" dirty="0"/>
              <a:t>Approximately 13,000 km2 wetlands face severe threats</a:t>
            </a:r>
          </a:p>
          <a:p>
            <a:pPr>
              <a:lnSpc>
                <a:spcPct val="90000"/>
              </a:lnSpc>
            </a:pPr>
            <a:r>
              <a:rPr lang="en-US" sz="3700" dirty="0"/>
              <a:t> while nearly 29, 000 km2 are exposed to moderate levels of human impact.</a:t>
            </a:r>
          </a:p>
        </p:txBody>
      </p:sp>
      <p:pic>
        <p:nvPicPr>
          <p:cNvPr id="9" name="Picture 8" descr="A diagram of a well-defined process&#10;&#10;AI-generated content may be incorrect.">
            <a:extLst>
              <a:ext uri="{FF2B5EF4-FFF2-40B4-BE49-F238E27FC236}">
                <a16:creationId xmlns:a16="http://schemas.microsoft.com/office/drawing/2014/main" id="{8C55585B-A6BE-C082-3CB5-F6067A2CE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39" y="2895600"/>
            <a:ext cx="10175223" cy="6172200"/>
          </a:xfrm>
          <a:prstGeom prst="rect">
            <a:avLst/>
          </a:prstGeom>
          <a:ln>
            <a:solidFill>
              <a:srgbClr val="163F7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6D568E-5B14-1EC8-EB82-C00918F77DCE}"/>
              </a:ext>
            </a:extLst>
          </p:cNvPr>
          <p:cNvSpPr txBox="1"/>
          <p:nvPr/>
        </p:nvSpPr>
        <p:spPr>
          <a:xfrm>
            <a:off x="7543800" y="9067800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2: Relationship between wetland vulnerability, degradation and loss.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13028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7E06A5-BFB4-092B-0593-A45FB6A36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095501"/>
            <a:ext cx="1459230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Aim and Objective: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determine the optimal NDWI and MNDWI thresholds for accurately mapping wetland ecosystems occurring within the Cape Lowland Freshwater Wetlands vegetation type using remote sensing and cloud techniques.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5832A-8E10-D57F-2C26-DE476794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Aim and Objective</a:t>
            </a: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val="299992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different colors&#10;&#10;AI-generated content may be incorrect.">
            <a:extLst>
              <a:ext uri="{FF2B5EF4-FFF2-40B4-BE49-F238E27FC236}">
                <a16:creationId xmlns:a16="http://schemas.microsoft.com/office/drawing/2014/main" id="{9F2DDCB9-412E-A4B0-7ED7-98062A7FA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69" y="1906153"/>
            <a:ext cx="10691167" cy="756033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E8D1DD-2782-AB71-00E5-91EB05331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Study Area</a:t>
            </a:r>
            <a:endParaRPr lang="en-ZA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FCD3E-2273-844D-12A9-BC08C3FB35F7}"/>
              </a:ext>
            </a:extLst>
          </p:cNvPr>
          <p:cNvSpPr txBox="1"/>
          <p:nvPr/>
        </p:nvSpPr>
        <p:spPr>
          <a:xfrm>
            <a:off x="7772400" y="9281822"/>
            <a:ext cx="7353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3: Location of Study area</a:t>
            </a:r>
            <a:endParaRPr lang="en-ZA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DF71508-7B7C-0C90-A945-68A83C670561}"/>
              </a:ext>
            </a:extLst>
          </p:cNvPr>
          <p:cNvSpPr txBox="1">
            <a:spLocks/>
          </p:cNvSpPr>
          <p:nvPr/>
        </p:nvSpPr>
        <p:spPr>
          <a:xfrm>
            <a:off x="152400" y="2252374"/>
            <a:ext cx="7620000" cy="76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ZA" sz="3200" dirty="0"/>
              <a:t>Study area: located within Cape Metropolitan area, Western Cape, South Africa (Figure 3).</a:t>
            </a:r>
          </a:p>
          <a:p>
            <a:pPr>
              <a:lnSpc>
                <a:spcPct val="90000"/>
              </a:lnSpc>
            </a:pPr>
            <a:r>
              <a:rPr lang="en-ZA" sz="3200" dirty="0"/>
              <a:t>Study area characteristics: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ZA" sz="3200" dirty="0"/>
              <a:t>Climate: </a:t>
            </a:r>
            <a:r>
              <a:rPr lang="en-Z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semi-arid Mediterranean climate, with cool, wet winters and hot, dry summers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ZA" sz="32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Z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verage annual rainfall of 515 mm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ZA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seasonal rivers: Diep, Liesbeek, Black, and Eerste Rivers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en-ZA" sz="3200" dirty="0">
                <a:latin typeface="Aptos" panose="020B0004020202020204" pitchFamily="34" charset="0"/>
                <a:cs typeface="Times New Roman" panose="02020603050405020304" pitchFamily="18" charset="0"/>
              </a:rPr>
              <a:t>Wetlands: natural and artificial</a:t>
            </a:r>
            <a:endParaRPr lang="en-ZA" sz="3200" dirty="0"/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ZA" sz="3200" dirty="0"/>
              <a:t> </a:t>
            </a:r>
            <a:r>
              <a:rPr lang="en-ZA" sz="3200" b="1" dirty="0"/>
              <a:t>Study area focus: </a:t>
            </a: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Wetland ecosystems within Cape Lowland vegetation type.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18986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F449F0D-7B6A-735D-5D6C-89E43A1387E4}"/>
              </a:ext>
            </a:extLst>
          </p:cNvPr>
          <p:cNvSpPr txBox="1">
            <a:spLocks/>
          </p:cNvSpPr>
          <p:nvPr/>
        </p:nvSpPr>
        <p:spPr>
          <a:xfrm>
            <a:off x="4648200" y="342900"/>
            <a:ext cx="13335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Methodology</a:t>
            </a:r>
            <a:endParaRPr lang="en-ZA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36CC95-69B0-B33E-545F-89B984477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866900"/>
            <a:ext cx="10591800" cy="7266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236" y="2133600"/>
            <a:ext cx="6366164" cy="50186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determine optimal thresholds suitable for the Cape lowland freshwater wetlands mapping in the Cape Town metropolitan area and their performance, two common water indices were calculated for the wet (May – September) and dry (October – April) season of 2023: NDWI (Normalized Difference Water Index) and MDNWI (Modified Normalized Difference Water Index).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564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5D094A-6C7B-5ECA-697C-AE3238EF5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95500"/>
            <a:ext cx="15506700" cy="68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1. Summary of NDWI and MNDWI Statistics</a:t>
            </a:r>
            <a:endParaRPr lang="en-ZA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E398D5-FADA-3DFF-AB25-3EF34049E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Results</a:t>
            </a:r>
            <a:endParaRPr lang="en-ZA" sz="4400" dirty="0"/>
          </a:p>
        </p:txBody>
      </p:sp>
      <p:pic>
        <p:nvPicPr>
          <p:cNvPr id="9" name="Picture 8" descr="A table with numbers and letters&#10;&#10;AI-generated content may be incorrect.">
            <a:extLst>
              <a:ext uri="{FF2B5EF4-FFF2-40B4-BE49-F238E27FC236}">
                <a16:creationId xmlns:a16="http://schemas.microsoft.com/office/drawing/2014/main" id="{207B370D-FCC1-ECBD-3B95-6DBD6780A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76894"/>
            <a:ext cx="7466555" cy="3626055"/>
          </a:xfrm>
          <a:prstGeom prst="rect">
            <a:avLst/>
          </a:prstGeom>
        </p:spPr>
      </p:pic>
      <p:pic>
        <p:nvPicPr>
          <p:cNvPr id="11" name="Picture 10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AF80563E-F6FC-892A-AA49-437CFFE06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8"/>
          <a:stretch>
            <a:fillRect/>
          </a:stretch>
        </p:blipFill>
        <p:spPr>
          <a:xfrm>
            <a:off x="457200" y="6670017"/>
            <a:ext cx="7466555" cy="34541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4F6CF3-8550-8F9B-9CC4-E00021A5E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3006566"/>
            <a:ext cx="5041392" cy="6992766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9E756421-B6AB-F92A-A85A-BAD05B5BC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68400" y="3104593"/>
            <a:ext cx="304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1" i="1" dirty="0"/>
              <a:t>Figure 4: </a:t>
            </a:r>
            <a:r>
              <a:rPr lang="en-ZA" b="1" dirty="0"/>
              <a:t>NDWI and MNDWI value distribution for dry (a) and wet (b) season. </a:t>
            </a:r>
            <a:endParaRPr lang="en-ZA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11F29-04AF-5E9A-1503-37FA43FA8F08}"/>
              </a:ext>
            </a:extLst>
          </p:cNvPr>
          <p:cNvSpPr txBox="1"/>
          <p:nvPr/>
        </p:nvSpPr>
        <p:spPr>
          <a:xfrm>
            <a:off x="8610600" y="300656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  <a:endParaRPr lang="en-Z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ADBC6A-2664-37BE-E65A-9F30F4384A00}"/>
              </a:ext>
            </a:extLst>
          </p:cNvPr>
          <p:cNvSpPr txBox="1"/>
          <p:nvPr/>
        </p:nvSpPr>
        <p:spPr>
          <a:xfrm>
            <a:off x="8534400" y="6588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260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7FA4A9-B47E-BC1A-14AE-0425157D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Results and Discussion</a:t>
            </a:r>
            <a:endParaRPr lang="en-ZA" sz="4400" dirty="0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83EE0A0A-89A4-15AA-1919-CC9F2A4A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500"/>
          <a:stretch>
            <a:fillRect/>
          </a:stretch>
        </p:blipFill>
        <p:spPr>
          <a:xfrm>
            <a:off x="609600" y="3894438"/>
            <a:ext cx="10316305" cy="25146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FFB7563-FDC8-7080-D570-EB424DB57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475337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ZA" altLang="en-US" sz="2400" b="1" i="1" u="none" strike="noStrike" cap="none" normalizeH="0" baseline="0" dirty="0">
                <a:ln>
                  <a:noFill/>
                </a:ln>
                <a:solidFill>
                  <a:srgbClr val="0E284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Table </a:t>
            </a:r>
            <a:r>
              <a:rPr lang="en-ZA" altLang="en-US" sz="2400" b="1" i="1" dirty="0">
                <a:solidFill>
                  <a:srgbClr val="0E284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1: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E284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Optimal Thresholds Identification (Dry season).</a:t>
            </a:r>
            <a:endParaRPr kumimoji="0" lang="en-Z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F580463-4DC2-D09D-5EA4-A1670B24D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76" y="6439881"/>
            <a:ext cx="82801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ZA" altLang="en-US" sz="2400" b="1" i="1" u="none" strike="noStrike" cap="none" normalizeH="0" baseline="0" dirty="0">
                <a:ln>
                  <a:noFill/>
                </a:ln>
                <a:solidFill>
                  <a:srgbClr val="0E284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Table 2</a:t>
            </a:r>
            <a:r>
              <a:rPr lang="en-ZA" altLang="en-US" sz="2400" b="1" i="1" dirty="0">
                <a:solidFill>
                  <a:srgbClr val="0E284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rgbClr val="0E284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Optimal Thresholds Identification (wet season).</a:t>
            </a:r>
            <a:endParaRPr kumimoji="0" lang="en-ZA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7ADA2B-3E8A-2926-A330-C379A7BB9D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808"/>
          <a:stretch>
            <a:fillRect/>
          </a:stretch>
        </p:blipFill>
        <p:spPr>
          <a:xfrm>
            <a:off x="609600" y="6932389"/>
            <a:ext cx="10263416" cy="2430161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D1B3731-9809-2CE2-A8D2-4E52C181A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2247900"/>
            <a:ext cx="155067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2. NDWI and MNDWI Optimal Thresholds (Dry and wet season).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0902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0A0047C-D8BC-3EFF-E14A-3D0AB2F34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283211"/>
              </p:ext>
            </p:extLst>
          </p:nvPr>
        </p:nvGraphicFramePr>
        <p:xfrm>
          <a:off x="306403" y="3949592"/>
          <a:ext cx="9750394" cy="5592539"/>
        </p:xfrm>
        <a:graphic>
          <a:graphicData uri="http://schemas.openxmlformats.org/drawingml/2006/table">
            <a:tbl>
              <a:tblPr firstRow="1" firstCol="1" bandRow="1"/>
              <a:tblGrid>
                <a:gridCol w="2893997">
                  <a:extLst>
                    <a:ext uri="{9D8B030D-6E8A-4147-A177-3AD203B41FA5}">
                      <a16:colId xmlns:a16="http://schemas.microsoft.com/office/drawing/2014/main" val="33534398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3520342944"/>
                    </a:ext>
                  </a:extLst>
                </a:gridCol>
                <a:gridCol w="3274997">
                  <a:extLst>
                    <a:ext uri="{9D8B030D-6E8A-4147-A177-3AD203B41FA5}">
                      <a16:colId xmlns:a16="http://schemas.microsoft.com/office/drawing/2014/main" val="3675008805"/>
                    </a:ext>
                  </a:extLst>
                </a:gridCol>
              </a:tblGrid>
              <a:tr h="5425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Metric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MNDWI at -0.3 Threshold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NDWI at -0.3 Threshold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6549511"/>
                  </a:ext>
                </a:extLst>
              </a:tr>
              <a:tr h="561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Accuracy</a:t>
                      </a:r>
                      <a:endParaRPr lang="en-ZA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36492"/>
                  </a:ext>
                </a:extLst>
              </a:tr>
              <a:tr h="561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F1- Score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660783"/>
                  </a:ext>
                </a:extLst>
              </a:tr>
              <a:tr h="561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MCC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794344"/>
                  </a:ext>
                </a:extLst>
              </a:tr>
              <a:tr h="561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Precision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279983"/>
                  </a:ext>
                </a:extLst>
              </a:tr>
              <a:tr h="561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Recall</a:t>
                      </a:r>
                      <a:endParaRPr lang="en-ZA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056621"/>
                  </a:ext>
                </a:extLst>
              </a:tr>
              <a:tr h="561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 Positives (TP)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828774"/>
                  </a:ext>
                </a:extLst>
              </a:tr>
              <a:tr h="561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 Negatives (TN)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24742"/>
                  </a:ext>
                </a:extLst>
              </a:tr>
              <a:tr h="561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False Positives (FP)</a:t>
                      </a:r>
                      <a:endParaRPr lang="en-ZA" sz="2400" kern="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8090858"/>
                  </a:ext>
                </a:extLst>
              </a:tr>
              <a:tr h="561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False Negatives (FN)</a:t>
                      </a:r>
                      <a:endParaRPr lang="en-ZA" sz="2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ZA" sz="24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2451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28B8174-47EF-7B4E-9092-B55884D0E3BA}"/>
              </a:ext>
            </a:extLst>
          </p:cNvPr>
          <p:cNvSpPr txBox="1"/>
          <p:nvPr/>
        </p:nvSpPr>
        <p:spPr>
          <a:xfrm>
            <a:off x="306403" y="3009900"/>
            <a:ext cx="9750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Table 4: Shows the best F1 - score results for the NDWI and MNDWI performance during dry season.</a:t>
            </a:r>
            <a:endParaRPr lang="en-ZA" sz="2800" b="1" i="1" dirty="0"/>
          </a:p>
          <a:p>
            <a:endParaRPr lang="en-ZA" sz="24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321FBA6-4DCD-A3FF-73AB-9BE385595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"/>
          <a:stretch>
            <a:fillRect/>
          </a:stretch>
        </p:blipFill>
        <p:spPr>
          <a:xfrm>
            <a:off x="10210800" y="3147540"/>
            <a:ext cx="7537129" cy="6324600"/>
          </a:xfrm>
          <a:prstGeom prst="rect">
            <a:avLst/>
          </a:prstGeom>
          <a:ln>
            <a:solidFill>
              <a:srgbClr val="0F1C5F"/>
            </a:solidFill>
          </a:ln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6665FE98-2E38-0AB5-3EC2-A3E339552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0800" y="9495726"/>
            <a:ext cx="64282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i="1" dirty="0"/>
              <a:t>Figure 5: Correlation Matrix plot of the performance Metrics - dry season.</a:t>
            </a:r>
            <a:endParaRPr lang="en-ZA" i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CBBA47E-1591-4510-40E5-38AD4C1A9AC4}"/>
              </a:ext>
            </a:extLst>
          </p:cNvPr>
          <p:cNvSpPr txBox="1">
            <a:spLocks/>
          </p:cNvSpPr>
          <p:nvPr/>
        </p:nvSpPr>
        <p:spPr>
          <a:xfrm>
            <a:off x="609600" y="2095500"/>
            <a:ext cx="155067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 dirty="0"/>
              <a:t>3. Best F1 score and correlation matrix – dry season</a:t>
            </a:r>
            <a:endParaRPr lang="en-ZA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DD30C1-1775-4F01-1C16-3944B83F7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Results and Discussion</a:t>
            </a: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val="20480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FFC542"/>
      </a:lt2>
      <a:accent1>
        <a:srgbClr val="676767"/>
      </a:accent1>
      <a:accent2>
        <a:srgbClr val="D1D1D1"/>
      </a:accent2>
      <a:accent3>
        <a:srgbClr val="FAF6ED"/>
      </a:accent3>
      <a:accent4>
        <a:srgbClr val="ED1B30"/>
      </a:accent4>
      <a:accent5>
        <a:srgbClr val="0067B1"/>
      </a:accent5>
      <a:accent6>
        <a:srgbClr val="723B93"/>
      </a:accent6>
      <a:hlink>
        <a:srgbClr val="900A59"/>
      </a:hlink>
      <a:folHlink>
        <a:srgbClr val="395BA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41476</TotalTime>
  <Words>1548</Words>
  <Application>Microsoft Office PowerPoint</Application>
  <PresentationFormat>Custom</PresentationFormat>
  <Paragraphs>185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Aptos</vt:lpstr>
      <vt:lpstr>Wingdings</vt:lpstr>
      <vt:lpstr>Times New Roman</vt:lpstr>
      <vt:lpstr>Aptos Narrow</vt:lpstr>
      <vt:lpstr>Arial</vt:lpstr>
      <vt:lpstr>Office Theme</vt:lpstr>
      <vt:lpstr>PowerPoint Presentation</vt:lpstr>
      <vt:lpstr>Background on Wetlands</vt:lpstr>
      <vt:lpstr>Wetland Vulnerability, Degradation and Loss</vt:lpstr>
      <vt:lpstr>Aim and Objective</vt:lpstr>
      <vt:lpstr>Study Area</vt:lpstr>
      <vt:lpstr>PowerPoint Presentation</vt:lpstr>
      <vt:lpstr>Results</vt:lpstr>
      <vt:lpstr>Results and Discussion</vt:lpstr>
      <vt:lpstr>Results and Discussion</vt:lpstr>
      <vt:lpstr>Results and Discussion</vt:lpstr>
      <vt:lpstr>NDWI performance summary across seasons (dry versus wet)</vt:lpstr>
      <vt:lpstr>Threshold Sensitivity Analysis - wet and dry season</vt:lpstr>
      <vt:lpstr>Wetland Area and Comparison of NDWI and MNDWI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Purple and Violet Simple Marketing Plan Presentation</dc:title>
  <dc:creator>John</dc:creator>
  <cp:lastModifiedBy>odirile mamba</cp:lastModifiedBy>
  <cp:revision>224</cp:revision>
  <dcterms:created xsi:type="dcterms:W3CDTF">2006-08-16T00:00:00Z</dcterms:created>
  <dcterms:modified xsi:type="dcterms:W3CDTF">2025-07-29T21:20:40Z</dcterms:modified>
  <dc:identifier>DAD4vu9npsI</dc:identifier>
</cp:coreProperties>
</file>